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4" r:id="rId4"/>
    <p:sldId id="258" r:id="rId5"/>
    <p:sldId id="270" r:id="rId6"/>
    <p:sldId id="260" r:id="rId7"/>
    <p:sldId id="266" r:id="rId8"/>
    <p:sldId id="271" r:id="rId9"/>
    <p:sldId id="272" r:id="rId10"/>
    <p:sldId id="267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34"/>
    <p:restoredTop sz="94572"/>
  </p:normalViewPr>
  <p:slideViewPr>
    <p:cSldViewPr snapToGrid="0">
      <p:cViewPr varScale="1">
        <p:scale>
          <a:sx n="101" d="100"/>
          <a:sy n="101" d="100"/>
        </p:scale>
        <p:origin x="20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4A52A-4A2D-22D9-F678-0C907D77E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DC804-CF0B-40B5-2F8D-71754ACCC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6593E-1E9E-B251-985F-2A09786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3DFF3-DC3A-80F9-6158-6728F9BD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0EF4-03C7-6F08-48CC-6DCA6A6B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1178-D89A-9347-7B1A-49662A2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E4ED0-57C4-E659-E710-B1D4583E0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1330A-0302-BD82-CF48-6EB470DB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92BE-E4C0-0676-305A-40591B23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18167-32A2-21AA-F618-F3898814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43AD4-3BA1-80E3-24CB-B59D39E65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179E3-2E81-868A-E4F9-3EB3765CB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5FC7B-8573-7203-8080-4C8F053D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42D72-42E0-E935-F981-7D7C75E8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5AD1F-695D-5068-A72D-CD5ED1C1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1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1484-BB53-A248-6BC7-54E837A0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31469-3222-E0DE-0F18-BBBCF99A1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C491E-A93C-69DF-8FA2-7B09DDCD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7CC73-BF0B-AD8C-B274-2A060A59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00F6C-3122-BBEB-5202-944A281C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5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CE17-0D6B-7517-C42F-7569A0AE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22B74-0A98-C567-72CE-221A9F1C5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1354A-5D44-4413-645E-0AFB4B3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CC540-F225-CFB5-8141-799A59BF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5FE1-6DE1-FA8A-6621-F5259D57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3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75FB-DCF7-E421-E1AF-1A33B06E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06F7-A969-892D-172A-3580B4EB5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656DE-65A8-AC6F-A270-66D75E972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D6B6D-ABD3-E98C-EB1B-1B85652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C449B-8553-F7AE-E904-F9508574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9E80C-5D79-7A94-A384-C7DEB12A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D404-1CC4-0861-3E77-77F94AD5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ADEA0-ECBD-3E5F-D7B9-912874470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EFEC4-BABE-7F4E-941F-08322823B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20B86-C5FA-69D5-08BD-1E06FC633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ACBC9-9353-E7A1-E3EB-14394F1B8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EF0D2-5F2E-CC03-15E8-9CA746BD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4/17/26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59221-7DE1-C5D7-2539-B50831B7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BEB05-4D21-9A7A-FD23-16EBE010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F131-C3AA-5426-31B6-8F0493C0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90A67-002B-076D-FF7E-A6B7FE8B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B9854-27AA-EC13-D2C7-4F30E259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11D61-60C5-55BD-C214-F9E038D5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7F235-F5E9-3532-2534-9DC160C0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4/17/26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C71A4-01D3-C222-492F-E6D85F13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5915-29F8-4B0A-1566-D97FF5A9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8DC8-28BD-B6AA-6F8D-757FD103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7200-E7D3-F0B1-1A45-B7634C59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290F9-07C9-39FC-6754-FFA54C760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D9E25-20E3-44F5-73D7-7CC48630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767D1-1F74-44A9-8299-A34A569D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B8EFB-04AB-EB06-E63A-DD18689E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5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2038-D4A6-8CCD-A5D0-022C75EA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FFDE9-D65F-27B0-71A2-BF3B9625C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802FE-ADB1-BA40-7BE2-D6D68DC9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178DE-4B75-3DAB-3B70-EDC09249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535D-3C87-EA45-B217-BB407BFEFB38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7340A-E937-84B7-ABA7-A8B3D351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E6352-74B0-8E84-7253-FD4C6844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995A0-9CD3-5D99-E901-CF7E0C04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99B26-D398-EE0A-C610-D18647FCA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DE032-3FCA-3751-C16F-3CBDF8BCA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4535D-3C87-EA45-B217-BB407BFEFB38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EE96-E89A-F327-ACFE-6D0A0A17E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9EB2A-B0BC-6092-F3AC-920EA5C8A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8D69-F821-634F-8223-C98CB4B0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https://www.halsey157.org/pics/school_logo.png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halsey157.org/pics/school_logo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https://www.ms217.org/pics/header_logo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www.ms217.org/pics/header_logo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https://www.ms217.org/pics/header_logo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theemersonschool.com/wp-content/uploads/2014/09/emerson-logo1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theemersonschool.com/wp-content/uploads/2014/09/emerson-logo1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https://theemersonschool.com/wp-content/uploads/2014/09/emerson-logo1.png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58366-111F-2582-BABB-D114CBE5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659606"/>
            <a:ext cx="3238500" cy="850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EF2C1-C73D-DB79-9BF8-BE853255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0803"/>
            <a:ext cx="9144000" cy="2387600"/>
          </a:xfrm>
        </p:spPr>
        <p:txBody>
          <a:bodyPr/>
          <a:lstStyle/>
          <a:p>
            <a:r>
              <a:rPr lang="en-US" dirty="0"/>
              <a:t>Olessia Bauer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819D2-F7C6-79A6-BD92-028176EA7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9630"/>
            <a:ext cx="9144000" cy="1655762"/>
          </a:xfrm>
        </p:spPr>
        <p:txBody>
          <a:bodyPr/>
          <a:lstStyle/>
          <a:p>
            <a:r>
              <a:rPr lang="en-US" dirty="0"/>
              <a:t>April 2026</a:t>
            </a:r>
          </a:p>
        </p:txBody>
      </p:sp>
    </p:spTree>
    <p:extLst>
      <p:ext uri="{BB962C8B-B14F-4D97-AF65-F5344CB8AC3E}">
        <p14:creationId xmlns:p14="http://schemas.microsoft.com/office/powerpoint/2010/main" val="151332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A239-6F9D-046C-61F5-8C49D272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572" y="150403"/>
            <a:ext cx="6819922" cy="1325563"/>
          </a:xfrm>
        </p:spPr>
        <p:txBody>
          <a:bodyPr/>
          <a:lstStyle/>
          <a:p>
            <a:r>
              <a:rPr lang="en-US" b="1" dirty="0"/>
              <a:t>J.H.S 157 Auditorium visit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BD774B-0D8E-4624-E82C-44A42525A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109387"/>
            <a:ext cx="2055848" cy="274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C8E618-AA84-480F-0D2C-B97EF53F4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949" y="150403"/>
            <a:ext cx="1705302" cy="44806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B4228D5F-29B4-4D29-6849-B036B77DA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971" y="-390551"/>
            <a:ext cx="402112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4D3C11C8-5DFD-1423-80A6-1F4746DE6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41275"/>
            <a:ext cx="2136224" cy="21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3CB44D-28E9-01A2-6A0A-C347848FB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463" y="3850519"/>
            <a:ext cx="2044303" cy="27257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26C6D7-067A-3C80-8337-FEA2522D77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218" y="4064327"/>
            <a:ext cx="2929812" cy="2197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7B3444-A8B4-EDF9-3D50-9FE287742A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0930" y="3956499"/>
            <a:ext cx="3381835" cy="25363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78E5B7-BEB2-1449-2F12-19D62F2A10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7693" y="1116561"/>
            <a:ext cx="3351840" cy="2513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AE156E-5AA6-981E-DB4F-B07BBE831B8A}"/>
              </a:ext>
            </a:extLst>
          </p:cNvPr>
          <p:cNvSpPr txBox="1"/>
          <p:nvPr/>
        </p:nvSpPr>
        <p:spPr>
          <a:xfrm>
            <a:off x="8715011" y="1144421"/>
            <a:ext cx="3381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renovation of the auditorium was requested by the Principal through CEC28 capital projects support in January 2026: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/>
              <a:t>Most chairs are broken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New sound, and lighting systems, projections system, a/c, and new seating are needed.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1037D-2464-766D-CCA8-513EF13F9383}"/>
              </a:ext>
            </a:extLst>
          </p:cNvPr>
          <p:cNvSpPr txBox="1"/>
          <p:nvPr/>
        </p:nvSpPr>
        <p:spPr>
          <a:xfrm>
            <a:off x="8984647" y="537433"/>
            <a:ext cx="320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Olessia.bauer.cec28@gamil.com</a:t>
            </a:r>
          </a:p>
        </p:txBody>
      </p:sp>
    </p:spTree>
    <p:extLst>
      <p:ext uri="{BB962C8B-B14F-4D97-AF65-F5344CB8AC3E}">
        <p14:creationId xmlns:p14="http://schemas.microsoft.com/office/powerpoint/2010/main" val="81384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A323B-AC17-6DAE-C451-4641117DF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8A7C1-1D1F-4619-D98F-FACE863F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572" y="150403"/>
            <a:ext cx="6819922" cy="1325563"/>
          </a:xfrm>
        </p:spPr>
        <p:txBody>
          <a:bodyPr/>
          <a:lstStyle/>
          <a:p>
            <a:r>
              <a:rPr lang="en-US" b="1" dirty="0"/>
              <a:t>J.H.S 157 April SLT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5D666-F5B5-D431-9114-E263804C7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24752AB5-E6D6-6431-B924-15642DA85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971" y="-390551"/>
            <a:ext cx="402112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D7EEB3C9-E746-1B83-D969-DFDDFDEB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41275"/>
            <a:ext cx="2136224" cy="21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B5E199-8BA9-C94E-6029-C40D1CF94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Perfect Attendance is growing</a:t>
            </a:r>
          </a:p>
          <a:p>
            <a:r>
              <a:rPr lang="en-US" dirty="0"/>
              <a:t>Regents test (online prep courses)</a:t>
            </a:r>
          </a:p>
          <a:p>
            <a:r>
              <a:rPr lang="en-US" dirty="0"/>
              <a:t>Cafeteria upgrade starts </a:t>
            </a:r>
            <a:r>
              <a:rPr lang="en-US" b="1" dirty="0"/>
              <a:t>April 30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– lunch plan – testing date </a:t>
            </a:r>
            <a:r>
              <a:rPr lang="en-US" b="1" dirty="0"/>
              <a:t>May 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dirty="0"/>
              <a:t>– upgrade complete </a:t>
            </a:r>
            <a:r>
              <a:rPr lang="en-US" b="1" dirty="0"/>
              <a:t>May 4</a:t>
            </a:r>
            <a:r>
              <a:rPr lang="en-US" b="1" baseline="30000" dirty="0"/>
              <a:t>th   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02129-3595-3D94-6401-0ABA61BAEDF1}"/>
              </a:ext>
            </a:extLst>
          </p:cNvPr>
          <p:cNvSpPr txBox="1"/>
          <p:nvPr/>
        </p:nvSpPr>
        <p:spPr>
          <a:xfrm>
            <a:off x="8723832" y="765407"/>
            <a:ext cx="320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Olessia.bauer.cec28@gamil.com</a:t>
            </a:r>
          </a:p>
        </p:txBody>
      </p:sp>
    </p:spTree>
    <p:extLst>
      <p:ext uri="{BB962C8B-B14F-4D97-AF65-F5344CB8AC3E}">
        <p14:creationId xmlns:p14="http://schemas.microsoft.com/office/powerpoint/2010/main" val="112826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2EEA-6C9B-EE31-F38B-353C9325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703" y="365125"/>
            <a:ext cx="946920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Chancellor Town Hall @ M.S. 217</a:t>
            </a:r>
            <a:br>
              <a:rPr lang="en-US" dirty="0"/>
            </a:br>
            <a:r>
              <a:rPr lang="en-US" dirty="0"/>
              <a:t>March  16</a:t>
            </a:r>
            <a:r>
              <a:rPr lang="en-US" baseline="30000" dirty="0"/>
              <a:t>th</a:t>
            </a:r>
            <a:r>
              <a:rPr lang="en-US" dirty="0"/>
              <a:t> 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3034E-84FD-861C-524B-7CBD51F9D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297" y="72979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C22E24-AC8B-C1D1-5206-E911780F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979"/>
            <a:ext cx="262338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3" descr="Robert A. Van Wyck M.S. 217Q">
            <a:extLst>
              <a:ext uri="{FF2B5EF4-FFF2-40B4-BE49-F238E27FC236}">
                <a16:creationId xmlns:a16="http://schemas.microsoft.com/office/drawing/2014/main" id="{28DA0857-CE65-6064-4D51-FB429979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979"/>
            <a:ext cx="1617709" cy="16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42C035-544C-7AD7-647F-62ADBD3B3A3F}"/>
              </a:ext>
            </a:extLst>
          </p:cNvPr>
          <p:cNvSpPr txBox="1"/>
          <p:nvPr/>
        </p:nvSpPr>
        <p:spPr>
          <a:xfrm>
            <a:off x="5610816" y="1690687"/>
            <a:ext cx="571609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dirty="0"/>
          </a:p>
          <a:p>
            <a:pPr marL="457200" indent="-457200">
              <a:buFontTx/>
              <a:buChar char="-"/>
            </a:pPr>
            <a:r>
              <a:rPr lang="en-US" sz="3200" dirty="0"/>
              <a:t>Over 800 people attended (700+ virtually)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7 Questions answered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All other questions forwarded to Superintendent’s office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47D0C-355C-E3A4-2082-6EF175981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5616" y="2065339"/>
            <a:ext cx="5167312" cy="3883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083D65-F47B-3CEC-4F01-35A89E3DC772}"/>
              </a:ext>
            </a:extLst>
          </p:cNvPr>
          <p:cNvSpPr txBox="1"/>
          <p:nvPr/>
        </p:nvSpPr>
        <p:spPr>
          <a:xfrm>
            <a:off x="9072748" y="401633"/>
            <a:ext cx="326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</p:spTree>
    <p:extLst>
      <p:ext uri="{BB962C8B-B14F-4D97-AF65-F5344CB8AC3E}">
        <p14:creationId xmlns:p14="http://schemas.microsoft.com/office/powerpoint/2010/main" val="106902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BA1B3-0AC2-56A4-9A85-54BE6709C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D4EE-B7E2-1B5C-385C-A1EB707F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2" y="287563"/>
            <a:ext cx="8912383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Empowering Parent Leaders</a:t>
            </a:r>
            <a:br>
              <a:rPr lang="en-US" b="1" dirty="0"/>
            </a:br>
            <a:r>
              <a:rPr lang="en-US" sz="3100" b="1" dirty="0"/>
              <a:t>(brainstorming meeting recap) </a:t>
            </a:r>
            <a:br>
              <a:rPr lang="en-US" sz="3100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75ECE-2F43-FBD1-65E9-962C42E6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B6E745-5DAE-39A1-5C0F-9B1A1363E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77" y="287563"/>
            <a:ext cx="22931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AD15E-8CAF-9FBD-3AFE-452892C094FF}"/>
              </a:ext>
            </a:extLst>
          </p:cNvPr>
          <p:cNvSpPr txBox="1"/>
          <p:nvPr/>
        </p:nvSpPr>
        <p:spPr>
          <a:xfrm>
            <a:off x="8799615" y="723584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94725-349A-A969-0F6E-977B55A9FA20}"/>
              </a:ext>
            </a:extLst>
          </p:cNvPr>
          <p:cNvSpPr txBox="1"/>
          <p:nvPr/>
        </p:nvSpPr>
        <p:spPr>
          <a:xfrm>
            <a:off x="1075038" y="2397211"/>
            <a:ext cx="85734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Mandatory training 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Centralized orientation and onboarding process (</a:t>
            </a:r>
            <a:r>
              <a:rPr lang="en-US" sz="3600" dirty="0"/>
              <a:t>"welcome packets”)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Stakeholder Collaboration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Resource Accessibility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Individual parent leaders accounts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19CA4-4336-7FE8-29FA-CAF6506A6B45}"/>
              </a:ext>
            </a:extLst>
          </p:cNvPr>
          <p:cNvSpPr txBox="1"/>
          <p:nvPr/>
        </p:nvSpPr>
        <p:spPr>
          <a:xfrm>
            <a:off x="653303" y="1346612"/>
            <a:ext cx="60403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Sonia </a:t>
            </a:r>
            <a:r>
              <a:rPr lang="en-US" b="1" dirty="0" err="1"/>
              <a:t>Ruenda</a:t>
            </a:r>
            <a:r>
              <a:rPr lang="en-US" dirty="0"/>
              <a:t>, Family Leadership Coordinator District 28</a:t>
            </a:r>
          </a:p>
          <a:p>
            <a:r>
              <a:rPr lang="en-US" b="1" dirty="0"/>
              <a:t>Sasha Cruz</a:t>
            </a:r>
            <a:r>
              <a:rPr lang="en-US" dirty="0"/>
              <a:t>, Title I chair at P.S. 139, PTA and SLT member</a:t>
            </a:r>
          </a:p>
          <a:p>
            <a:r>
              <a:rPr lang="en-US" b="1" dirty="0"/>
              <a:t>Gizelle Mendosa</a:t>
            </a:r>
            <a:r>
              <a:rPr lang="en-US" dirty="0"/>
              <a:t>, President of Presidents Council District 28</a:t>
            </a:r>
          </a:p>
        </p:txBody>
      </p:sp>
    </p:spTree>
    <p:extLst>
      <p:ext uri="{BB962C8B-B14F-4D97-AF65-F5344CB8AC3E}">
        <p14:creationId xmlns:p14="http://schemas.microsoft.com/office/powerpoint/2010/main" val="270062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4430-707A-D1B4-F616-08CDC32D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2" y="287563"/>
            <a:ext cx="8912383" cy="1325563"/>
          </a:xfrm>
        </p:spPr>
        <p:txBody>
          <a:bodyPr>
            <a:normAutofit/>
          </a:bodyPr>
          <a:lstStyle/>
          <a:p>
            <a:r>
              <a:rPr lang="en-US" b="1" dirty="0"/>
              <a:t>Empowering parent leaders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89283-FDDE-8743-1DA8-5839EB079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67560A-E197-1489-596E-4845A89E9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77" y="287563"/>
            <a:ext cx="22931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81E1A4-C993-95F5-F6D9-30E7C4AA2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86142"/>
              </p:ext>
            </p:extLst>
          </p:nvPr>
        </p:nvGraphicFramePr>
        <p:xfrm>
          <a:off x="1014347" y="1613126"/>
          <a:ext cx="10339452" cy="4958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691">
                  <a:extLst>
                    <a:ext uri="{9D8B030D-6E8A-4147-A177-3AD203B41FA5}">
                      <a16:colId xmlns:a16="http://schemas.microsoft.com/office/drawing/2014/main" val="119555852"/>
                    </a:ext>
                  </a:extLst>
                </a:gridCol>
                <a:gridCol w="6187044">
                  <a:extLst>
                    <a:ext uri="{9D8B030D-6E8A-4147-A177-3AD203B41FA5}">
                      <a16:colId xmlns:a16="http://schemas.microsoft.com/office/drawing/2014/main" val="1053742113"/>
                    </a:ext>
                  </a:extLst>
                </a:gridCol>
                <a:gridCol w="1836717">
                  <a:extLst>
                    <a:ext uri="{9D8B030D-6E8A-4147-A177-3AD203B41FA5}">
                      <a16:colId xmlns:a16="http://schemas.microsoft.com/office/drawing/2014/main" val="2349410587"/>
                    </a:ext>
                  </a:extLst>
                </a:gridCol>
              </a:tblGrid>
              <a:tr h="700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Lead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</a:rPr>
                        <a:t>Task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</a:rPr>
                        <a:t>Timeline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0" marB="152400" anchor="ctr"/>
                </a:tc>
                <a:extLst>
                  <a:ext uri="{0D108BD9-81ED-4DB2-BD59-A6C34878D82A}">
                    <a16:rowId xmlns:a16="http://schemas.microsoft.com/office/drawing/2014/main" val="655065157"/>
                  </a:ext>
                </a:extLst>
              </a:tr>
              <a:tr h="724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Sonia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</a:rPr>
                        <a:t>Create a centralized resource packet for the district website.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</a:rPr>
                        <a:t>Post-Election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0" marB="152400" anchor="ctr"/>
                </a:tc>
                <a:extLst>
                  <a:ext uri="{0D108BD9-81ED-4DB2-BD59-A6C34878D82A}">
                    <a16:rowId xmlns:a16="http://schemas.microsoft.com/office/drawing/2014/main" val="2187516544"/>
                  </a:ext>
                </a:extLst>
              </a:tr>
              <a:tr h="724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Sonia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</a:rPr>
                        <a:t>Conduct English/Spanish info sessions on leadership roles.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Completed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0" marB="152400" anchor="ctr"/>
                </a:tc>
                <a:extLst>
                  <a:ext uri="{0D108BD9-81ED-4DB2-BD59-A6C34878D82A}">
                    <a16:rowId xmlns:a16="http://schemas.microsoft.com/office/drawing/2014/main" val="38457755"/>
                  </a:ext>
                </a:extLst>
              </a:tr>
              <a:tr h="724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Sonia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</a:rPr>
                        <a:t>Revamp Title I information and outreach.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</a:rPr>
                        <a:t>End of April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0" marB="152400" anchor="ctr"/>
                </a:tc>
                <a:extLst>
                  <a:ext uri="{0D108BD9-81ED-4DB2-BD59-A6C34878D82A}">
                    <a16:rowId xmlns:a16="http://schemas.microsoft.com/office/drawing/2014/main" val="382092374"/>
                  </a:ext>
                </a:extLst>
              </a:tr>
              <a:tr h="724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Olessia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</a:rPr>
                        <a:t>Forward meeting highlights to Deputy Chancellor Floria Puello.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April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0" marB="152400" anchor="ctr"/>
                </a:tc>
                <a:extLst>
                  <a:ext uri="{0D108BD9-81ED-4DB2-BD59-A6C34878D82A}">
                    <a16:rowId xmlns:a16="http://schemas.microsoft.com/office/drawing/2014/main" val="345663849"/>
                  </a:ext>
                </a:extLst>
              </a:tr>
              <a:tr h="634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Giselle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</a:rPr>
                        <a:t>Send flyer for the May 2nd community event to Sonia.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April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0" marB="152400" anchor="ctr"/>
                </a:tc>
                <a:extLst>
                  <a:ext uri="{0D108BD9-81ED-4DB2-BD59-A6C34878D82A}">
                    <a16:rowId xmlns:a16="http://schemas.microsoft.com/office/drawing/2014/main" val="2215661256"/>
                  </a:ext>
                </a:extLst>
              </a:tr>
              <a:tr h="724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</a:rPr>
                        <a:t>Sasha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</a:rPr>
                        <a:t>Coordinate with Sonia on the late April/early May Resource Day.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4300" marT="152400" marB="1524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</a:rPr>
                        <a:t>Upcoming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2400" marB="152400" anchor="ctr"/>
                </a:tc>
                <a:extLst>
                  <a:ext uri="{0D108BD9-81ED-4DB2-BD59-A6C34878D82A}">
                    <a16:rowId xmlns:a16="http://schemas.microsoft.com/office/drawing/2014/main" val="1281605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5BE6B3-C830-97DB-D899-1D766F670971}"/>
              </a:ext>
            </a:extLst>
          </p:cNvPr>
          <p:cNvSpPr txBox="1"/>
          <p:nvPr/>
        </p:nvSpPr>
        <p:spPr>
          <a:xfrm>
            <a:off x="8799615" y="723584"/>
            <a:ext cx="326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</p:spTree>
    <p:extLst>
      <p:ext uri="{BB962C8B-B14F-4D97-AF65-F5344CB8AC3E}">
        <p14:creationId xmlns:p14="http://schemas.microsoft.com/office/powerpoint/2010/main" val="56566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652A-D531-1636-53C1-D4FBDDD4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	M.S. 217, March SLT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7862-7366-49DA-83F3-D88984062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Student tardiness </a:t>
            </a:r>
          </a:p>
          <a:p>
            <a:r>
              <a:rPr lang="en-US" sz="3200" dirty="0"/>
              <a:t>Urban and school garden</a:t>
            </a:r>
          </a:p>
          <a:p>
            <a:r>
              <a:rPr lang="en-US" sz="3200" dirty="0"/>
              <a:t>Bus stop petition</a:t>
            </a:r>
          </a:p>
          <a:p>
            <a:r>
              <a:rPr lang="en-US" sz="3200" dirty="0"/>
              <a:t>Water bottles and headphones for every student</a:t>
            </a:r>
          </a:p>
          <a:p>
            <a:r>
              <a:rPr lang="en-US" sz="3200" dirty="0"/>
              <a:t>SLT meetings translated to Spanish</a:t>
            </a:r>
          </a:p>
          <a:p>
            <a:r>
              <a:rPr lang="en-US" sz="3200" dirty="0"/>
              <a:t>T-building – outside paint</a:t>
            </a:r>
          </a:p>
          <a:p>
            <a:r>
              <a:rPr lang="en-US" sz="3200" dirty="0"/>
              <a:t>Boys locker room            weight room and wood shop</a:t>
            </a:r>
          </a:p>
          <a:p>
            <a:r>
              <a:rPr lang="en-US" sz="3200" dirty="0"/>
              <a:t>Girls locker room             STEM lab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 descr="Robert A. Van Wyck M.S. 217Q">
            <a:extLst>
              <a:ext uri="{FF2B5EF4-FFF2-40B4-BE49-F238E27FC236}">
                <a16:creationId xmlns:a16="http://schemas.microsoft.com/office/drawing/2014/main" id="{E6EBD342-B678-654A-3E4A-015E0B8E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6" y="287563"/>
            <a:ext cx="1313793" cy="13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064961-B17A-9DE2-5F6E-9B058E120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EF04DDF8-981D-85D9-9668-3FEB070F9591}"/>
              </a:ext>
            </a:extLst>
          </p:cNvPr>
          <p:cNvSpPr/>
          <p:nvPr/>
        </p:nvSpPr>
        <p:spPr>
          <a:xfrm>
            <a:off x="4126831" y="5110845"/>
            <a:ext cx="914400" cy="1828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9C74C18-45DB-A7FE-56D8-8E9CDE23E08F}"/>
              </a:ext>
            </a:extLst>
          </p:cNvPr>
          <p:cNvSpPr/>
          <p:nvPr/>
        </p:nvSpPr>
        <p:spPr>
          <a:xfrm>
            <a:off x="4126831" y="5598184"/>
            <a:ext cx="914400" cy="1828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5BF26-8394-5262-1161-F4060FB7F2CC}"/>
              </a:ext>
            </a:extLst>
          </p:cNvPr>
          <p:cNvSpPr txBox="1"/>
          <p:nvPr/>
        </p:nvSpPr>
        <p:spPr>
          <a:xfrm>
            <a:off x="8745971" y="759793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</p:spTree>
    <p:extLst>
      <p:ext uri="{BB962C8B-B14F-4D97-AF65-F5344CB8AC3E}">
        <p14:creationId xmlns:p14="http://schemas.microsoft.com/office/powerpoint/2010/main" val="165269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14A5-23A0-B797-DD5E-7A7655FC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15" y="314392"/>
            <a:ext cx="9346834" cy="1379169"/>
          </a:xfrm>
        </p:spPr>
        <p:txBody>
          <a:bodyPr>
            <a:normAutofit/>
          </a:bodyPr>
          <a:lstStyle/>
          <a:p>
            <a:r>
              <a:rPr lang="en-US" sz="3200" b="1" dirty="0"/>
              <a:t>M.S. 217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A8040-F82B-9BF1-95CE-37EAB0C9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698" y="95376"/>
            <a:ext cx="1705302" cy="448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C0C5A7-7C26-801B-6BBD-10DBEE72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955" y="239904"/>
            <a:ext cx="19808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3" descr="Robert A. Van Wyck M.S. 217Q">
            <a:extLst>
              <a:ext uri="{FF2B5EF4-FFF2-40B4-BE49-F238E27FC236}">
                <a16:creationId xmlns:a16="http://schemas.microsoft.com/office/drawing/2014/main" id="{CC9218F3-42A3-E9CA-8E4D-4BC6939F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5" y="357238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23C06-BD04-FD25-B206-D5568EFD1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932" y="2260314"/>
            <a:ext cx="4703012" cy="3527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5735C2-E30F-D581-18A5-C6D1718F6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946" y="2260314"/>
            <a:ext cx="4703011" cy="35272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57F757-E46A-8617-528E-A13F039E6DC4}"/>
              </a:ext>
            </a:extLst>
          </p:cNvPr>
          <p:cNvSpPr txBox="1"/>
          <p:nvPr/>
        </p:nvSpPr>
        <p:spPr>
          <a:xfrm>
            <a:off x="3122134" y="1508895"/>
            <a:ext cx="1252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Before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79590-55CB-802C-7870-47E6ACEC80EE}"/>
              </a:ext>
            </a:extLst>
          </p:cNvPr>
          <p:cNvSpPr txBox="1"/>
          <p:nvPr/>
        </p:nvSpPr>
        <p:spPr>
          <a:xfrm flipH="1">
            <a:off x="8641864" y="1564846"/>
            <a:ext cx="942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After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3FD8A-2122-5383-B4FF-E79A6984C5CC}"/>
              </a:ext>
            </a:extLst>
          </p:cNvPr>
          <p:cNvSpPr txBox="1"/>
          <p:nvPr/>
        </p:nvSpPr>
        <p:spPr>
          <a:xfrm>
            <a:off x="8994380" y="487677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</p:spTree>
    <p:extLst>
      <p:ext uri="{BB962C8B-B14F-4D97-AF65-F5344CB8AC3E}">
        <p14:creationId xmlns:p14="http://schemas.microsoft.com/office/powerpoint/2010/main" val="312346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DE78-8E98-6128-7730-05C4FF23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167" y="365124"/>
            <a:ext cx="6287813" cy="1325563"/>
          </a:xfrm>
        </p:spPr>
        <p:txBody>
          <a:bodyPr/>
          <a:lstStyle/>
          <a:p>
            <a:r>
              <a:rPr lang="en-US" b="1" dirty="0"/>
              <a:t>M.S. 287 project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FAB35-06B7-1D1C-23D3-596736823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2" y="169068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rgbClr val="00B0F0"/>
                </a:solidFill>
              </a:rPr>
              <a:t>HVAC system </a:t>
            </a:r>
            <a:r>
              <a:rPr lang="en-US" dirty="0"/>
              <a:t>installation sponsored by Reso A, budget is $550,000 (start date and other details are needed). </a:t>
            </a:r>
            <a:r>
              <a:rPr lang="en-US" b="1" dirty="0"/>
              <a:t>Per SCA this scope will begin in 2026. 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2. Jamaica Neighborhood Plan (more details are needed).</a:t>
            </a:r>
            <a:r>
              <a:rPr lang="en-US" b="1" dirty="0"/>
              <a:t> There are no details to share as this a Department of City Planning project. The Office of the Queens Borough President has been involved, and we have relayed a number of schools within the perimeters of the plan. 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>
                <a:solidFill>
                  <a:srgbClr val="00B0F0"/>
                </a:solidFill>
              </a:rPr>
              <a:t>Gym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renovation</a:t>
            </a:r>
            <a:r>
              <a:rPr lang="en-US" dirty="0"/>
              <a:t> sponsored by Natasha Williams, budget is $2,000,000 (start date and other details are needed). </a:t>
            </a:r>
            <a:r>
              <a:rPr lang="en-US" b="1" dirty="0"/>
              <a:t>Given that this is not a project, SCA has not relayed this information. However, happy to inquire.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4. </a:t>
            </a:r>
            <a:r>
              <a:rPr lang="en-US" dirty="0">
                <a:solidFill>
                  <a:srgbClr val="00B0F0"/>
                </a:solidFill>
              </a:rPr>
              <a:t>Restroom upgrades</a:t>
            </a:r>
            <a:r>
              <a:rPr lang="en-US" dirty="0"/>
              <a:t> sponsored by a Council Member, approved in November, budget is $1,500,000 (start date and other details are needed). </a:t>
            </a:r>
            <a:r>
              <a:rPr lang="en-US" b="1" dirty="0"/>
              <a:t>Given that this is not a project, SCA has not relayed this information. However, happy to inquire.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Projects 3 &amp; 4 are both funded under the Jamaica Neighborhood plan. Once funding is released to SCA we will reach out to schools quickly to begin planning.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7F487-73D0-6417-7414-D75E7512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06907FC-A41B-7CF9-ED53-2148FED83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236677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 descr="Logo">
            <a:extLst>
              <a:ext uri="{FF2B5EF4-FFF2-40B4-BE49-F238E27FC236}">
                <a16:creationId xmlns:a16="http://schemas.microsoft.com/office/drawing/2014/main" id="{2813717E-B336-9226-76DB-66402EFC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6"/>
            <a:ext cx="1996966" cy="98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3BB6B-712B-4372-6A7F-F25AAEE301F3}"/>
              </a:ext>
            </a:extLst>
          </p:cNvPr>
          <p:cNvSpPr txBox="1"/>
          <p:nvPr/>
        </p:nvSpPr>
        <p:spPr>
          <a:xfrm>
            <a:off x="8778843" y="753645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Olessia.bauer.cec28@gmail.com</a:t>
            </a:r>
          </a:p>
        </p:txBody>
      </p:sp>
    </p:spTree>
    <p:extLst>
      <p:ext uri="{BB962C8B-B14F-4D97-AF65-F5344CB8AC3E}">
        <p14:creationId xmlns:p14="http://schemas.microsoft.com/office/powerpoint/2010/main" val="102103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E7C1F-1877-91DB-BDF5-79F3AD3B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4052-C0E8-2329-06DC-68CEAC4D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167" y="365124"/>
            <a:ext cx="6287813" cy="1325563"/>
          </a:xfrm>
        </p:spPr>
        <p:txBody>
          <a:bodyPr/>
          <a:lstStyle/>
          <a:p>
            <a:r>
              <a:rPr lang="en-US" b="1" dirty="0"/>
              <a:t>M.S. 287 project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9255E-A544-487C-52CB-2347452EF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2" y="16906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rgbClr val="00B0F0"/>
                </a:solidFill>
              </a:rPr>
              <a:t>HVAC system - </a:t>
            </a:r>
            <a:r>
              <a:rPr lang="en-US" dirty="0"/>
              <a:t>Reso A, </a:t>
            </a:r>
            <a:r>
              <a:rPr lang="en-US" b="1" dirty="0"/>
              <a:t> work begins in April 23</a:t>
            </a:r>
            <a:r>
              <a:rPr lang="en-US" b="1" baseline="30000" dirty="0"/>
              <a:t>rd</a:t>
            </a:r>
            <a:r>
              <a:rPr lang="en-US" b="1" dirty="0"/>
              <a:t>, 2026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00B0F0"/>
                </a:solidFill>
              </a:rPr>
              <a:t>Gym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renovation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Restroom upgrades -</a:t>
            </a:r>
            <a:r>
              <a:rPr lang="en-US" dirty="0"/>
              <a:t> Jamaica Neighborhood Plan – work begins in </a:t>
            </a:r>
            <a:r>
              <a:rPr lang="en-US" b="1" dirty="0"/>
              <a:t>April – May 2026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b="1" dirty="0"/>
              <a:t>. </a:t>
            </a:r>
            <a:r>
              <a:rPr lang="en-US" dirty="0">
                <a:solidFill>
                  <a:srgbClr val="00B0F0"/>
                </a:solidFill>
              </a:rPr>
              <a:t>New windows </a:t>
            </a:r>
            <a:r>
              <a:rPr lang="en-US" b="1" dirty="0"/>
              <a:t>– city approval pending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DBDD2-78D6-A791-58E7-89138BCC1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66528E0-6C97-62E1-8BA6-3D43290BD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236677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 descr="Logo">
            <a:extLst>
              <a:ext uri="{FF2B5EF4-FFF2-40B4-BE49-F238E27FC236}">
                <a16:creationId xmlns:a16="http://schemas.microsoft.com/office/drawing/2014/main" id="{20B7F97B-0267-D0DB-61B3-BFD748D3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6"/>
            <a:ext cx="1996966" cy="98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D4A0D0-88BB-5C3C-B414-35EE0C08D7E7}"/>
              </a:ext>
            </a:extLst>
          </p:cNvPr>
          <p:cNvSpPr txBox="1"/>
          <p:nvPr/>
        </p:nvSpPr>
        <p:spPr>
          <a:xfrm>
            <a:off x="8778843" y="753645"/>
            <a:ext cx="32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</a:t>
            </a:r>
            <a:r>
              <a:rPr lang="en-US"/>
              <a:t>@gmail.</a:t>
            </a:r>
            <a:r>
              <a:rPr lang="en-US" dirty="0"/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405415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75DEA-516B-B229-9606-9F0349980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6129-5A81-6340-6C75-50E584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167" y="365124"/>
            <a:ext cx="6287813" cy="1325563"/>
          </a:xfrm>
        </p:spPr>
        <p:txBody>
          <a:bodyPr/>
          <a:lstStyle/>
          <a:p>
            <a:pPr algn="ctr"/>
            <a:r>
              <a:rPr lang="en-US" b="1" dirty="0"/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F6DD5C-6C95-BC47-32C4-4A55B279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373" y="179464"/>
            <a:ext cx="2262507" cy="1696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90F15C-F6BD-0B12-A32E-19D1FB892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497" y="365125"/>
            <a:ext cx="1705302" cy="44806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AE6AAAD-49BD-F146-5B61-938846EA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236677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 descr="Logo">
            <a:extLst>
              <a:ext uri="{FF2B5EF4-FFF2-40B4-BE49-F238E27FC236}">
                <a16:creationId xmlns:a16="http://schemas.microsoft.com/office/drawing/2014/main" id="{56ED073B-F483-8132-F1A0-57E854AA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6"/>
            <a:ext cx="1996966" cy="98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49622-A7AD-B072-4BA5-D78E77379C8A}"/>
              </a:ext>
            </a:extLst>
          </p:cNvPr>
          <p:cNvSpPr txBox="1"/>
          <p:nvPr/>
        </p:nvSpPr>
        <p:spPr>
          <a:xfrm>
            <a:off x="8778843" y="753645"/>
            <a:ext cx="320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Olessia.bauer.cec28@gamil.com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BC8B8C-9C9C-DCBB-39F3-1A8506A4D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1961" y="1778235"/>
            <a:ext cx="3415630" cy="2561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B70E0D-C4E4-4311-7BC6-6424B79F4F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881802" y="2629957"/>
            <a:ext cx="3673369" cy="27550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BCA30F5-847F-FEA3-647E-F6F4FC623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93" y="2170786"/>
            <a:ext cx="2066270" cy="36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55C378-4FA5-7954-3C3F-8E31D7A5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680" y="1398762"/>
            <a:ext cx="2561725" cy="45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4415</TotalTime>
  <Words>687</Words>
  <Application>Microsoft Macintosh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Olessia Bauer report</vt:lpstr>
      <vt:lpstr>Chancellor Town Hall @ M.S. 217 March  16th   </vt:lpstr>
      <vt:lpstr> Empowering Parent Leaders (brainstorming meeting recap)   </vt:lpstr>
      <vt:lpstr>Empowering parent leaders</vt:lpstr>
      <vt:lpstr>   M.S. 217, March SLT meeting</vt:lpstr>
      <vt:lpstr>M.S. 217</vt:lpstr>
      <vt:lpstr>M.S. 287 project updates</vt:lpstr>
      <vt:lpstr>M.S. 287 project updates</vt:lpstr>
      <vt:lpstr> </vt:lpstr>
      <vt:lpstr>J.H.S 157 Auditorium visit </vt:lpstr>
      <vt:lpstr>J.H.S 157 April SLT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Olessia Bauer</dc:creator>
  <cp:lastModifiedBy>Olessia Bauer</cp:lastModifiedBy>
  <cp:revision>58</cp:revision>
  <dcterms:created xsi:type="dcterms:W3CDTF">2026-02-05T01:37:31Z</dcterms:created>
  <dcterms:modified xsi:type="dcterms:W3CDTF">2026-04-17T13:14:29Z</dcterms:modified>
</cp:coreProperties>
</file>